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5" r:id="rId2"/>
    <p:sldId id="266" r:id="rId3"/>
    <p:sldId id="257" r:id="rId4"/>
    <p:sldId id="259" r:id="rId5"/>
    <p:sldId id="260" r:id="rId6"/>
    <p:sldId id="267" r:id="rId7"/>
    <p:sldId id="282" r:id="rId8"/>
    <p:sldId id="262" r:id="rId9"/>
    <p:sldId id="274" r:id="rId10"/>
    <p:sldId id="268" r:id="rId11"/>
    <p:sldId id="284" r:id="rId12"/>
    <p:sldId id="272" r:id="rId13"/>
    <p:sldId id="269" r:id="rId14"/>
    <p:sldId id="273" r:id="rId15"/>
    <p:sldId id="277" r:id="rId16"/>
    <p:sldId id="278" r:id="rId17"/>
    <p:sldId id="279" r:id="rId18"/>
    <p:sldId id="280" r:id="rId19"/>
    <p:sldId id="283" r:id="rId20"/>
    <p:sldId id="271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0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50621-A1AF-448D-8107-507B88C2ECF0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65313-E317-4D0E-B999-1175D79666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6B879-DA12-49EF-BC60-FB74378182A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400" b="1" i="1" dirty="0" smtClean="0">
                <a:solidFill>
                  <a:srgbClr val="FF0000"/>
                </a:solidFill>
                <a:latin typeface="Arial Black" pitchFamily="34" charset="0"/>
              </a:rPr>
              <a:t>Activation of zymogens: </a:t>
            </a:r>
            <a:r>
              <a:rPr lang="en-US" b="1" i="1" dirty="0" smtClean="0"/>
              <a:t>Enteropeptidase (formerly called </a:t>
            </a:r>
            <a:r>
              <a:rPr lang="en-US" b="1" i="1" dirty="0" err="1" smtClean="0">
                <a:solidFill>
                  <a:srgbClr val="FF0000"/>
                </a:solidFill>
              </a:rPr>
              <a:t>enterokinase</a:t>
            </a:r>
            <a:r>
              <a:rPr lang="en-US" b="1" i="1" dirty="0" smtClean="0"/>
              <a:t>)— an enzyme synthesized by and present on the luminal surface of intestinal mucosal cells of the brush border membrane—converts the pancreatic zymogen </a:t>
            </a:r>
            <a:r>
              <a:rPr lang="en-US" b="1" i="1" dirty="0" err="1" smtClean="0">
                <a:solidFill>
                  <a:srgbClr val="0000FF"/>
                </a:solidFill>
                <a:latin typeface="Arial Black" pitchFamily="34" charset="0"/>
              </a:rPr>
              <a:t>trypsinogen</a:t>
            </a:r>
            <a:r>
              <a:rPr lang="en-US" b="1" i="1" dirty="0" smtClean="0">
                <a:solidFill>
                  <a:srgbClr val="0000FF"/>
                </a:solidFill>
                <a:latin typeface="Arial Black" pitchFamily="34" charset="0"/>
              </a:rPr>
              <a:t> to trypsin </a:t>
            </a:r>
            <a:r>
              <a:rPr lang="en-US" b="1" i="1" dirty="0" smtClean="0"/>
              <a:t>by removal of a </a:t>
            </a:r>
            <a:r>
              <a:rPr lang="en-US" b="1" i="1" dirty="0" err="1" smtClean="0"/>
              <a:t>hexapeptide</a:t>
            </a:r>
            <a:r>
              <a:rPr lang="en-US" b="1" i="1" dirty="0" smtClean="0"/>
              <a:t>. </a:t>
            </a:r>
          </a:p>
          <a:p>
            <a:pPr eaLnBrk="1" hangingPunct="1">
              <a:spcBef>
                <a:spcPct val="0"/>
              </a:spcBef>
            </a:pPr>
            <a:r>
              <a:rPr lang="en-US" b="1" i="1" dirty="0" smtClean="0"/>
              <a:t>Trypsin subsequently converts other </a:t>
            </a:r>
            <a:r>
              <a:rPr lang="en-US" b="1" i="1" dirty="0" err="1" smtClean="0"/>
              <a:t>trypsinogen</a:t>
            </a:r>
            <a:r>
              <a:rPr lang="en-US" b="1" i="1" dirty="0" smtClean="0"/>
              <a:t> molecules to trypsin by cleaving a limited number of specific peptide bonds in the zymogen. Enteropeptidase thus unleashes a cascade of </a:t>
            </a:r>
            <a:r>
              <a:rPr lang="en-US" b="1" i="1" dirty="0" err="1" smtClean="0"/>
              <a:t>proteolytic</a:t>
            </a:r>
            <a:r>
              <a:rPr lang="en-US" b="1" i="1" dirty="0" smtClean="0"/>
              <a:t> activity, </a:t>
            </a:r>
            <a:r>
              <a:rPr lang="en-US" sz="1600" b="1" i="1" dirty="0" smtClean="0">
                <a:solidFill>
                  <a:srgbClr val="0000FF"/>
                </a:solidFill>
              </a:rPr>
              <a:t>because trypsin is the common activator of all the pancreatic zymogens</a:t>
            </a:r>
            <a:endParaRPr lang="en-US" sz="1400" dirty="0" smtClean="0">
              <a:solidFill>
                <a:srgbClr val="0000FF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0CD706-262D-4638-89D1-B668F0917495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1" eaLnBrk="1" hangingPunct="1">
              <a:spcBef>
                <a:spcPct val="0"/>
              </a:spcBef>
            </a:pPr>
            <a:r>
              <a:rPr lang="en-US" b="1" i="1" smtClean="0"/>
              <a:t> pepsinogen is activated autocatalytically by other pepsin molecules that have already been activated. Pepsin releases peptides and a few free amino acids from dietary proteins.</a:t>
            </a: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820835-1D2B-49F1-A786-140416FF42BF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rtl="1" eaLnBrk="1" hangingPunct="1">
              <a:spcBef>
                <a:spcPct val="0"/>
              </a:spcBef>
            </a:pPr>
            <a:r>
              <a:rPr lang="en-US" b="1" i="1" smtClean="0"/>
              <a:t> pepsinogen is activated autocatalytically by other pepsin molecules that have already been activated. Pepsin releases peptides and a few free amino acids from dietary proteins.</a:t>
            </a: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F3808A-89FC-4A97-8018-AD2A5AE81847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6B879-DA12-49EF-BC60-FB74378182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6B879-DA12-49EF-BC60-FB74378182A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A0F3F-39AA-4F74-85E5-6A7E64D969D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6B879-DA12-49EF-BC60-FB74378182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51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91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18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6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17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65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6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0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02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91FF-288E-4E5A-B308-61F1BB3D3C96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06B8E-AFF7-4FCA-BD43-4B2892F37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7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18288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igestion of 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Dietary Carbohydrates</a:t>
            </a:r>
          </a:p>
          <a:p>
            <a:pPr algn="ctr">
              <a:buNone/>
            </a:pPr>
            <a:endParaRPr lang="en-US" sz="4800" b="1" i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igestion of Dietary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roteins</a:t>
            </a:r>
            <a:endParaRPr lang="ar-S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417127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2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Proteins </a:t>
            </a:r>
            <a:r>
              <a:rPr lang="en-US" sz="22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must be digested to yield amino acids which can be absorbed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1-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the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tomach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Digestion by gastric secretion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The 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gastric juice contains </a:t>
            </a:r>
            <a:r>
              <a:rPr lang="en-US" sz="2000" b="1" dirty="0" smtClean="0">
                <a:solidFill>
                  <a:srgbClr val="3506BA"/>
                </a:solidFill>
                <a:latin typeface="+mj-lt"/>
              </a:rPr>
              <a:t>hydrochloric acid (HCL) 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&amp; </a:t>
            </a:r>
            <a:r>
              <a:rPr lang="en-US" sz="2000" b="1" dirty="0" smtClean="0">
                <a:solidFill>
                  <a:srgbClr val="3506BA"/>
                </a:solidFill>
                <a:latin typeface="+mj-lt"/>
              </a:rPr>
              <a:t>pepsinogen</a:t>
            </a:r>
          </a:p>
          <a:p>
            <a:pPr algn="l" rtl="0"/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Hydrochloric </a:t>
            </a: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acid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         - Denatures proteins to make them more susceptible to  hydrolysis by enzymes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         - kills some bacteria.</a:t>
            </a:r>
          </a:p>
          <a:p>
            <a:pPr algn="l" rtl="0"/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Pepsin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: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         - 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Acid-stable 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endopeptidase secreted by stomach cells as  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inactive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pepsinogen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         - Pepsinogen is activated to pepsin either by HCL or by other pepsin molecules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         - </a:t>
            </a:r>
            <a:r>
              <a:rPr lang="en-US" sz="2000" i="1" dirty="0" smtClean="0">
                <a:solidFill>
                  <a:srgbClr val="3506BA"/>
                </a:solidFill>
                <a:latin typeface="+mj-lt"/>
              </a:rPr>
              <a:t>Action of pepsin</a:t>
            </a:r>
            <a:r>
              <a:rPr lang="en-US" sz="2000" dirty="0" smtClean="0">
                <a:solidFill>
                  <a:srgbClr val="3506BA"/>
                </a:solidFill>
                <a:latin typeface="+mj-lt"/>
              </a:rPr>
              <a:t>: digests </a:t>
            </a:r>
            <a:r>
              <a:rPr lang="en-US" sz="2000" u="sng" dirty="0" smtClean="0">
                <a:solidFill>
                  <a:srgbClr val="3506BA"/>
                </a:solidFill>
                <a:latin typeface="+mj-lt"/>
              </a:rPr>
              <a:t>polypeptides into smaller polypeptides.</a:t>
            </a:r>
          </a:p>
        </p:txBody>
      </p:sp>
    </p:spTree>
    <p:extLst>
      <p:ext uri="{BB962C8B-B14F-4D97-AF65-F5344CB8AC3E}">
        <p14:creationId xmlns:p14="http://schemas.microsoft.com/office/powerpoint/2010/main" val="323499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077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293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1013" y="307975"/>
            <a:ext cx="3101975" cy="1600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prstClr val="black"/>
                </a:solidFill>
                <a:latin typeface="Arial Black" pitchFamily="34" charset="0"/>
              </a:rPr>
              <a:t>Pepsin</a:t>
            </a:r>
            <a:endParaRPr lang="en-US" dirty="0">
              <a:solidFill>
                <a:prstClr val="white"/>
              </a:solidFill>
              <a:latin typeface="Arial Black" pitchFamily="34" charset="0"/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33650"/>
            <a:ext cx="5653088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667000" y="2209800"/>
            <a:ext cx="915988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alibri" pitchFamily="34" charset="0"/>
              </a:rPr>
              <a:t>HCL</a:t>
            </a:r>
          </a:p>
        </p:txBody>
      </p:sp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4768850" y="336550"/>
            <a:ext cx="3725863" cy="22463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rgbClr val="000000"/>
                </a:solidFill>
                <a:latin typeface="Calibri" pitchFamily="34" charset="0"/>
              </a:rPr>
              <a:t>Secreted inactive (Zymogen) = pepsinogen &amp; needs HCL for starting activation</a:t>
            </a:r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1860550" y="4264025"/>
            <a:ext cx="581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Attacks peptide bonds formed by 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487" name="Rectangle 11"/>
          <p:cNvSpPr>
            <a:spLocks noChangeArrowheads="1"/>
          </p:cNvSpPr>
          <p:nvPr/>
        </p:nvSpPr>
        <p:spPr bwMode="auto">
          <a:xfrm>
            <a:off x="4800600" y="3446463"/>
            <a:ext cx="1595438" cy="7064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Arial Black" pitchFamily="34" charset="0"/>
              </a:rPr>
              <a:t>p</a:t>
            </a:r>
            <a:r>
              <a:rPr lang="en-US" sz="4000" b="1" dirty="0" smtClean="0">
                <a:solidFill>
                  <a:srgbClr val="000000"/>
                </a:solidFill>
                <a:latin typeface="Arial Black" pitchFamily="34" charset="0"/>
              </a:rPr>
              <a:t>H </a:t>
            </a:r>
            <a:r>
              <a:rPr lang="en-US" sz="4000" b="1" dirty="0">
                <a:solidFill>
                  <a:srgbClr val="0000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4" name="Right Arrow 13"/>
          <p:cNvSpPr/>
          <p:nvPr/>
        </p:nvSpPr>
        <p:spPr>
          <a:xfrm rot="8125872">
            <a:off x="2974975" y="3243263"/>
            <a:ext cx="919163" cy="35242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738688" y="307975"/>
            <a:ext cx="3756025" cy="2274888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04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953000"/>
            <a:ext cx="69627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ight Arrow 23"/>
          <p:cNvSpPr/>
          <p:nvPr/>
        </p:nvSpPr>
        <p:spPr>
          <a:xfrm rot="5400000">
            <a:off x="4171950" y="4857750"/>
            <a:ext cx="762000" cy="4953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04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5922818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000" dirty="0" smtClean="0">
                <a:solidFill>
                  <a:srgbClr val="FF0000"/>
                </a:solidFill>
                <a:latin typeface="+mj-lt"/>
              </a:rPr>
              <a:t>2- </a:t>
            </a:r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the Lumen of Small Intestine</a:t>
            </a:r>
          </a:p>
          <a:p>
            <a:pPr algn="ctr">
              <a:buNone/>
            </a:pPr>
            <a:endParaRPr lang="en-US" sz="1300" b="1" u="sng" dirty="0" smtClean="0">
              <a:solidFill>
                <a:srgbClr val="0070C0"/>
              </a:solidFill>
              <a:latin typeface="+mj-lt"/>
            </a:endParaRPr>
          </a:p>
          <a:p>
            <a:pPr algn="ctr">
              <a:buNone/>
            </a:pPr>
            <a:r>
              <a:rPr lang="en-US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Digestion by pancreatic enzymes</a:t>
            </a:r>
          </a:p>
          <a:p>
            <a:pPr algn="l">
              <a:buNone/>
            </a:pPr>
            <a:endParaRPr lang="en-US" sz="2000" dirty="0" smtClean="0">
              <a:solidFill>
                <a:srgbClr val="0070C0"/>
              </a:solidFill>
              <a:latin typeface="+mj-lt"/>
            </a:endParaRPr>
          </a:p>
          <a:p>
            <a:pPr algn="l">
              <a:lnSpc>
                <a:spcPct val="120000"/>
              </a:lnSpc>
              <a:buNone/>
            </a:pP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On entering the small intestine,  </a:t>
            </a:r>
          </a:p>
          <a:p>
            <a:pPr algn="l" rtl="0">
              <a:lnSpc>
                <a:spcPct val="120000"/>
              </a:lnSpc>
            </a:pPr>
            <a:r>
              <a:rPr lang="en-US" sz="2100" dirty="0">
                <a:solidFill>
                  <a:srgbClr val="3506BA"/>
                </a:solidFill>
                <a:latin typeface="+mj-lt"/>
              </a:rPr>
              <a:t>P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olypeptides produced in the stomach by the action of pepsin are further </a:t>
            </a:r>
            <a:r>
              <a:rPr lang="en-US" sz="2100" i="1" u="sng" dirty="0" smtClean="0">
                <a:solidFill>
                  <a:srgbClr val="3506BA"/>
                </a:solidFill>
                <a:latin typeface="+mj-lt"/>
              </a:rPr>
              <a:t>cleaved to oligopeptides 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by </a:t>
            </a:r>
            <a:r>
              <a:rPr lang="en-US" sz="21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pancreatic proteases 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:</a:t>
            </a:r>
          </a:p>
          <a:p>
            <a:pPr marL="0" indent="0" algn="l" rtl="0">
              <a:lnSpc>
                <a:spcPct val="120000"/>
              </a:lnSpc>
              <a:buNone/>
            </a:pPr>
            <a:r>
              <a:rPr lang="en-US" sz="2100" dirty="0">
                <a:solidFill>
                  <a:srgbClr val="3506BA"/>
                </a:solidFill>
                <a:latin typeface="+mj-lt"/>
              </a:rPr>
              <a:t> 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      </a:t>
            </a:r>
            <a:r>
              <a:rPr lang="en-US" sz="21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Trypsin, chymotrypsin, elastase &amp; carboxypeptidase  A &amp; B</a:t>
            </a:r>
          </a:p>
          <a:p>
            <a:pPr algn="l">
              <a:buNone/>
            </a:pPr>
            <a:endParaRPr lang="en-US" sz="2100" dirty="0" smtClean="0">
              <a:solidFill>
                <a:srgbClr val="3506BA"/>
              </a:solidFill>
              <a:latin typeface="+mj-lt"/>
            </a:endParaRPr>
          </a:p>
          <a:p>
            <a:pPr algn="l" rtl="0"/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These proteases are released from the pancreas as </a:t>
            </a:r>
            <a:r>
              <a:rPr lang="en-US" sz="21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zymogens</a:t>
            </a:r>
            <a:r>
              <a:rPr lang="en-US" sz="21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(inactive forms). </a:t>
            </a:r>
          </a:p>
          <a:p>
            <a:pPr algn="l">
              <a:buNone/>
            </a:pPr>
            <a:endParaRPr lang="en-US" sz="2100" b="1" i="1" dirty="0" smtClean="0">
              <a:solidFill>
                <a:srgbClr val="3506BA"/>
              </a:solidFill>
              <a:latin typeface="+mj-lt"/>
            </a:endParaRPr>
          </a:p>
          <a:p>
            <a:pPr algn="l" rtl="0"/>
            <a:r>
              <a:rPr lang="en-US" sz="21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Release of zymogens</a:t>
            </a:r>
            <a:r>
              <a:rPr lang="en-US" sz="2100" b="1" i="1" dirty="0" smtClean="0">
                <a:solidFill>
                  <a:srgbClr val="3506BA"/>
                </a:solidFill>
                <a:latin typeface="+mj-lt"/>
              </a:rPr>
              <a:t> 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is mediated by </a:t>
            </a:r>
            <a:r>
              <a:rPr lang="en-US" sz="2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cholecystokinin</a:t>
            </a:r>
            <a:r>
              <a:rPr lang="en-US" sz="2100" dirty="0" smtClean="0">
                <a:solidFill>
                  <a:srgbClr val="FF0000"/>
                </a:solidFill>
                <a:latin typeface="+mj-lt"/>
              </a:rPr>
              <a:t> &amp; </a:t>
            </a:r>
            <a:r>
              <a:rPr lang="en-US" sz="2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secretin</a:t>
            </a:r>
            <a:r>
              <a:rPr lang="en-US" sz="2100" dirty="0" smtClean="0">
                <a:solidFill>
                  <a:srgbClr val="FF0000"/>
                </a:solidFill>
                <a:latin typeface="+mj-lt"/>
              </a:rPr>
              <a:t> (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hormones of  GIT)</a:t>
            </a:r>
          </a:p>
          <a:p>
            <a:pPr algn="l">
              <a:buNone/>
            </a:pPr>
            <a:endParaRPr lang="en-US" sz="2100" dirty="0" smtClean="0">
              <a:solidFill>
                <a:srgbClr val="3506BA"/>
              </a:solidFill>
              <a:latin typeface="+mj-lt"/>
            </a:endParaRPr>
          </a:p>
          <a:p>
            <a:pPr algn="l" rtl="0"/>
            <a:r>
              <a:rPr lang="en-US" sz="21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Activation of zymogens  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is mediated by the enzyme </a:t>
            </a:r>
            <a:r>
              <a:rPr lang="en-US" sz="2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enteropeptidase</a:t>
            </a:r>
            <a:r>
              <a:rPr lang="en-US" sz="210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 algn="l">
              <a:buNone/>
            </a:pP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        i.e. Trypsinogen (</a:t>
            </a:r>
            <a:r>
              <a:rPr lang="en-US" sz="2100" i="1" dirty="0" smtClean="0">
                <a:solidFill>
                  <a:srgbClr val="3506BA"/>
                </a:solidFill>
                <a:latin typeface="+mj-lt"/>
              </a:rPr>
              <a:t>zymogen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) is converted to trypsin (</a:t>
            </a:r>
            <a:r>
              <a:rPr lang="en-US" sz="2100" i="1" dirty="0" smtClean="0">
                <a:solidFill>
                  <a:srgbClr val="3506BA"/>
                </a:solidFill>
                <a:latin typeface="+mj-lt"/>
              </a:rPr>
              <a:t>active enzyme</a:t>
            </a:r>
            <a:r>
              <a:rPr lang="en-US" sz="2100" dirty="0" smtClean="0">
                <a:solidFill>
                  <a:srgbClr val="3506BA"/>
                </a:solidFill>
                <a:latin typeface="+mj-lt"/>
              </a:rPr>
              <a:t>). </a:t>
            </a:r>
          </a:p>
          <a:p>
            <a:pPr algn="l">
              <a:buNone/>
            </a:pPr>
            <a:r>
              <a:rPr lang="en-US" sz="2100" dirty="0" smtClean="0">
                <a:solidFill>
                  <a:srgbClr val="0070C0"/>
                </a:solidFill>
                <a:latin typeface="+mj-lt"/>
              </a:rPr>
              <a:t>      </a:t>
            </a:r>
          </a:p>
          <a:p>
            <a:pPr algn="l">
              <a:buNone/>
            </a:pP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02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04800"/>
            <a:ext cx="7391400" cy="95410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cholecystokinin 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&amp;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ecretin</a:t>
            </a: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(Hormones from </a:t>
            </a:r>
            <a:r>
              <a:rPr lang="en-US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intestinal Mucosa</a:t>
            </a:r>
            <a:r>
              <a:rPr lang="en-US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2351782"/>
            <a:ext cx="7848600" cy="1200329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Stimulate </a:t>
            </a:r>
            <a:r>
              <a:rPr lang="en-US" sz="36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Pancreatic Secretions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of Zymogens </a:t>
            </a:r>
          </a:p>
        </p:txBody>
      </p:sp>
      <p:sp>
        <p:nvSpPr>
          <p:cNvPr id="7" name="Rectangle 6"/>
          <p:cNvSpPr/>
          <p:nvPr/>
        </p:nvSpPr>
        <p:spPr>
          <a:xfrm>
            <a:off x="933450" y="4664242"/>
            <a:ext cx="7467600" cy="193899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Activation of Z</a:t>
            </a:r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ymogens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 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nteropeptidase secreted 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from 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intestinal 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mucosa</a:t>
            </a:r>
          </a:p>
        </p:txBody>
      </p:sp>
      <p:sp>
        <p:nvSpPr>
          <p:cNvPr id="9" name="Down Arrow 8"/>
          <p:cNvSpPr/>
          <p:nvPr/>
        </p:nvSpPr>
        <p:spPr>
          <a:xfrm>
            <a:off x="4231821" y="1527628"/>
            <a:ext cx="723900" cy="537029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4313464" y="3733800"/>
            <a:ext cx="723900" cy="721598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412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04800" y="307975"/>
            <a:ext cx="3581400" cy="1600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Trypsin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4811712" y="436781"/>
            <a:ext cx="3725863" cy="181588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Secreted inactive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(zymogen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) </a:t>
            </a:r>
            <a:endParaRPr lang="en-US" sz="28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&amp;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needs </a:t>
            </a:r>
            <a:r>
              <a:rPr lang="en-US" sz="2800" b="1" dirty="0" err="1" smtClean="0">
                <a:solidFill>
                  <a:srgbClr val="FF0000"/>
                </a:solidFill>
                <a:latin typeface="Calibri" pitchFamily="34" charset="0"/>
              </a:rPr>
              <a:t>enterokinase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for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</a:rPr>
              <a:t>activation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4580" name="Rectangle 10"/>
          <p:cNvSpPr>
            <a:spLocks noChangeArrowheads="1"/>
          </p:cNvSpPr>
          <p:nvPr/>
        </p:nvSpPr>
        <p:spPr bwMode="auto">
          <a:xfrm>
            <a:off x="1860550" y="4264025"/>
            <a:ext cx="581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Attacks peptide bonds formed by </a:t>
            </a:r>
            <a:endParaRPr lang="en-US">
              <a:latin typeface="Calibri" pitchFamily="34" charset="0"/>
            </a:endParaRPr>
          </a:p>
        </p:txBody>
      </p:sp>
      <p:sp>
        <p:nvSpPr>
          <p:cNvPr id="24581" name="Rectangle 11"/>
          <p:cNvSpPr>
            <a:spLocks noChangeArrowheads="1"/>
          </p:cNvSpPr>
          <p:nvPr/>
        </p:nvSpPr>
        <p:spPr bwMode="auto">
          <a:xfrm>
            <a:off x="457200" y="2252663"/>
            <a:ext cx="1751013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latin typeface="Arial Black" pitchFamily="34" charset="0"/>
              </a:rPr>
              <a:t>PH  7-8</a:t>
            </a:r>
          </a:p>
        </p:txBody>
      </p:sp>
      <p:sp>
        <p:nvSpPr>
          <p:cNvPr id="14" name="Right Arrow 13"/>
          <p:cNvSpPr/>
          <p:nvPr/>
        </p:nvSpPr>
        <p:spPr>
          <a:xfrm rot="8125872">
            <a:off x="2974975" y="3243263"/>
            <a:ext cx="919163" cy="35242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738688" y="436781"/>
            <a:ext cx="3871912" cy="189684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4584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4638"/>
            <a:ext cx="567213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432050" y="2514600"/>
            <a:ext cx="1568450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Calibri" pitchFamily="34" charset="0"/>
              </a:rPr>
              <a:t>Enterokinase</a:t>
            </a:r>
          </a:p>
        </p:txBody>
      </p:sp>
      <p:pic>
        <p:nvPicPr>
          <p:cNvPr id="245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2" y="4876800"/>
            <a:ext cx="69627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ight Arrow 18"/>
          <p:cNvSpPr/>
          <p:nvPr/>
        </p:nvSpPr>
        <p:spPr>
          <a:xfrm rot="5400000">
            <a:off x="4171950" y="4857750"/>
            <a:ext cx="762000" cy="4953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1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307975"/>
            <a:ext cx="4724400" cy="1600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Chemotrypsin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4649788" y="1978691"/>
            <a:ext cx="3725862" cy="156966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Secreted as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inactive 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(zymogen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) &amp; needs 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trypsin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for 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activation</a:t>
            </a:r>
            <a:endParaRPr lang="en-U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5604" name="Rectangle 10"/>
          <p:cNvSpPr>
            <a:spLocks noChangeArrowheads="1"/>
          </p:cNvSpPr>
          <p:nvPr/>
        </p:nvSpPr>
        <p:spPr bwMode="auto">
          <a:xfrm>
            <a:off x="1860550" y="4264025"/>
            <a:ext cx="581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Attacks peptide bonds formed by </a:t>
            </a:r>
            <a:endParaRPr lang="en-US">
              <a:latin typeface="Calibri" pitchFamily="34" charset="0"/>
            </a:endParaRPr>
          </a:p>
        </p:txBody>
      </p:sp>
      <p:sp>
        <p:nvSpPr>
          <p:cNvPr id="25605" name="Rectangle 11"/>
          <p:cNvSpPr>
            <a:spLocks noChangeArrowheads="1"/>
          </p:cNvSpPr>
          <p:nvPr/>
        </p:nvSpPr>
        <p:spPr bwMode="auto">
          <a:xfrm>
            <a:off x="1676400" y="3295650"/>
            <a:ext cx="1751013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latin typeface="Arial Black" pitchFamily="34" charset="0"/>
              </a:rPr>
              <a:t>PH  7-8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649788" y="2005390"/>
            <a:ext cx="3725862" cy="155219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56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3" y="5105400"/>
            <a:ext cx="696277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ight Arrow 12"/>
          <p:cNvSpPr/>
          <p:nvPr/>
        </p:nvSpPr>
        <p:spPr>
          <a:xfrm rot="5400000">
            <a:off x="4171950" y="4857750"/>
            <a:ext cx="762000" cy="4953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06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509" y="533400"/>
            <a:ext cx="8354291" cy="1752600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marL="0" indent="0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9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Elastase</a:t>
            </a:r>
            <a:r>
              <a:rPr lang="en-US" sz="2800" dirty="0">
                <a:solidFill>
                  <a:srgbClr val="3506BA"/>
                </a:solidFill>
                <a:latin typeface="+mj-lt"/>
              </a:rPr>
              <a:t> </a:t>
            </a:r>
            <a:endParaRPr lang="en-US" sz="2800" dirty="0">
              <a:solidFill>
                <a:srgbClr val="3506BA"/>
              </a:solidFill>
              <a:latin typeface="+mj-lt"/>
              <a:sym typeface="Wingdings" pitchFamily="2" charset="2"/>
            </a:endParaRPr>
          </a:p>
          <a:p>
            <a:pPr marL="0" indent="0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dirty="0" smtClean="0">
                <a:solidFill>
                  <a:srgbClr val="3506BA"/>
                </a:solidFill>
                <a:latin typeface="+mj-lt"/>
              </a:rPr>
              <a:t>Is an </a:t>
            </a:r>
            <a:r>
              <a:rPr lang="en-US" sz="2600" b="1" dirty="0" err="1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endopeptidase</a:t>
            </a:r>
            <a:r>
              <a:rPr lang="en-US" sz="26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600" dirty="0">
                <a:solidFill>
                  <a:srgbClr val="3506BA"/>
                </a:solidFill>
                <a:latin typeface="+mj-lt"/>
              </a:rPr>
              <a:t>which </a:t>
            </a:r>
            <a:r>
              <a:rPr lang="en-US" sz="2600" dirty="0">
                <a:solidFill>
                  <a:srgbClr val="3506BA"/>
                </a:solidFill>
                <a:latin typeface="+mj-lt"/>
                <a:cs typeface="Aharoni" pitchFamily="2" charset="-79"/>
              </a:rPr>
              <a:t>acts on </a:t>
            </a:r>
            <a:r>
              <a:rPr lang="en-US" sz="2600" dirty="0" smtClean="0">
                <a:solidFill>
                  <a:srgbClr val="3506BA"/>
                </a:solidFill>
                <a:latin typeface="+mj-lt"/>
                <a:cs typeface="Aharoni" pitchFamily="2" charset="-79"/>
              </a:rPr>
              <a:t>elastic </a:t>
            </a:r>
            <a:r>
              <a:rPr lang="en-US" sz="2600" dirty="0">
                <a:solidFill>
                  <a:srgbClr val="3506BA"/>
                </a:solidFill>
                <a:latin typeface="+mj-lt"/>
                <a:cs typeface="Aharoni" pitchFamily="2" charset="-79"/>
              </a:rPr>
              <a:t>fibers</a:t>
            </a:r>
            <a:r>
              <a:rPr lang="en-US" sz="2600" dirty="0">
                <a:solidFill>
                  <a:srgbClr val="3506BA"/>
                </a:solidFill>
                <a:latin typeface="+mj-lt"/>
              </a:rPr>
              <a:t>. </a:t>
            </a:r>
            <a:r>
              <a:rPr lang="en-US" sz="2600" dirty="0" smtClean="0">
                <a:solidFill>
                  <a:srgbClr val="3506BA"/>
                </a:solidFill>
                <a:latin typeface="+mj-lt"/>
              </a:rPr>
              <a:t> </a:t>
            </a:r>
          </a:p>
          <a:p>
            <a:pPr marL="0" indent="0" rt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dirty="0" smtClean="0">
                <a:solidFill>
                  <a:srgbClr val="3506BA"/>
                </a:solidFill>
                <a:latin typeface="+mj-lt"/>
              </a:rPr>
              <a:t>It </a:t>
            </a:r>
            <a:r>
              <a:rPr lang="en-US" sz="2600" dirty="0">
                <a:solidFill>
                  <a:srgbClr val="3506BA"/>
                </a:solidFill>
                <a:latin typeface="+mj-lt"/>
              </a:rPr>
              <a:t>is secreted as an inactive form (proelastase) </a:t>
            </a:r>
            <a:r>
              <a:rPr lang="en-US" sz="2600" dirty="0" smtClean="0">
                <a:solidFill>
                  <a:srgbClr val="3506BA"/>
                </a:solidFill>
                <a:latin typeface="+mj-lt"/>
              </a:rPr>
              <a:t> &amp; activated </a:t>
            </a:r>
            <a:r>
              <a:rPr lang="en-US" sz="2600" dirty="0">
                <a:solidFill>
                  <a:srgbClr val="3506BA"/>
                </a:solidFill>
                <a:latin typeface="+mj-lt"/>
              </a:rPr>
              <a:t>by trypsin.</a:t>
            </a:r>
            <a:r>
              <a:rPr lang="en-US" sz="2800" dirty="0">
                <a:solidFill>
                  <a:srgbClr val="3506BA"/>
                </a:solidFill>
                <a:latin typeface="+mj-lt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819400"/>
            <a:ext cx="8534400" cy="2123658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Carboxypeptidase</a:t>
            </a:r>
            <a:endParaRPr lang="en-US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3506BA"/>
                </a:solidFill>
              </a:rPr>
              <a:t>It is an </a:t>
            </a:r>
            <a:r>
              <a:rPr lang="en-US" sz="2400" b="1" dirty="0" err="1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exopeptidase</a:t>
            </a:r>
            <a:r>
              <a:rPr lang="en-US" sz="2400" dirty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3506BA"/>
                </a:solidFill>
              </a:rPr>
              <a:t>attacking the peptide chain at its carboxylic end liberating amino acids.</a:t>
            </a:r>
            <a:r>
              <a:rPr lang="en-US" sz="24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en-US" sz="2400" b="1" dirty="0">
              <a:solidFill>
                <a:srgbClr val="3506B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sym typeface="Wingdings" pitchFamily="2" charset="2"/>
            </a:endParaRP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506BA"/>
                </a:solidFill>
                <a:latin typeface="+mj-lt"/>
              </a:rPr>
              <a:t>secreted </a:t>
            </a:r>
            <a:r>
              <a:rPr lang="en-US" sz="2400" dirty="0">
                <a:solidFill>
                  <a:srgbClr val="3506BA"/>
                </a:solidFill>
                <a:latin typeface="+mj-lt"/>
              </a:rPr>
              <a:t>as an inactive </a:t>
            </a:r>
            <a:r>
              <a:rPr lang="en-US" sz="2400" dirty="0" err="1">
                <a:solidFill>
                  <a:srgbClr val="3506BA"/>
                </a:solidFill>
                <a:latin typeface="+mj-lt"/>
              </a:rPr>
              <a:t>procarboxypeptidase</a:t>
            </a:r>
            <a:r>
              <a:rPr lang="en-US" sz="2400" dirty="0">
                <a:solidFill>
                  <a:srgbClr val="3506BA"/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srgbClr val="3506BA"/>
                </a:solidFill>
                <a:latin typeface="+mj-lt"/>
              </a:rPr>
              <a:t>activated </a:t>
            </a:r>
            <a:r>
              <a:rPr lang="en-US" sz="2400" dirty="0">
                <a:solidFill>
                  <a:srgbClr val="3506BA"/>
                </a:solidFill>
                <a:latin typeface="+mj-lt"/>
              </a:rPr>
              <a:t>by trypsin. </a:t>
            </a:r>
          </a:p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913" y="5105400"/>
            <a:ext cx="5718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2044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endParaRPr lang="en-US" sz="28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rtl="0"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3- On the mucosa of Small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ntestine </a:t>
            </a: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digestion by intestinal </a:t>
            </a:r>
            <a:r>
              <a:rPr lang="en-US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aminopeptidases</a:t>
            </a:r>
            <a:endParaRPr lang="en-U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buNone/>
            </a:pPr>
            <a:endParaRPr lang="en-US" sz="2000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buNone/>
            </a:pPr>
            <a:r>
              <a:rPr lang="en-US" sz="2000" b="1" i="1" dirty="0" err="1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Aminopeptidase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is available on the luminal surface of the intestine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cleaves the N-terminal amino acids from </a:t>
            </a:r>
            <a:r>
              <a:rPr lang="en-US" sz="2000" dirty="0" err="1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oligopeptides</a:t>
            </a:r>
            <a:r>
              <a:rPr lang="en-US" sz="2000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 to produce smaller </a:t>
            </a:r>
          </a:p>
          <a:p>
            <a:pPr algn="l">
              <a:buNone/>
            </a:pPr>
            <a:r>
              <a:rPr lang="en-US" sz="2000" dirty="0" err="1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oligopeptide</a:t>
            </a:r>
            <a:r>
              <a:rPr lang="en-US" sz="2000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 &amp; free amino acids</a:t>
            </a:r>
          </a:p>
          <a:p>
            <a:pPr algn="l">
              <a:buNone/>
            </a:pPr>
            <a:endParaRPr lang="en-US" sz="2000" dirty="0" smtClean="0">
              <a:solidFill>
                <a:srgbClr val="0070C0"/>
              </a:solidFill>
              <a:latin typeface="Cambria" pitchFamily="18" charset="0"/>
            </a:endParaRPr>
          </a:p>
          <a:p>
            <a:pPr algn="l"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</a:t>
            </a:r>
            <a:endParaRPr lang="ar-SA" sz="2000" dirty="0">
              <a:solidFill>
                <a:srgbClr val="0070C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igestion of Dietary Proteins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cont.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ar-SA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26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382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135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8382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ain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arbohydrates of Diet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8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8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onosaccharides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mainly </a:t>
            </a:r>
            <a:r>
              <a:rPr lang="en-US" sz="2000" b="1" dirty="0" smtClean="0">
                <a:solidFill>
                  <a:srgbClr val="3506BA"/>
                </a:solidFill>
              </a:rPr>
              <a:t>glucose</a:t>
            </a:r>
            <a:r>
              <a:rPr lang="en-US" sz="2000" dirty="0" smtClean="0">
                <a:solidFill>
                  <a:srgbClr val="3506BA"/>
                </a:solidFill>
              </a:rPr>
              <a:t> &amp; </a:t>
            </a:r>
            <a:r>
              <a:rPr lang="en-US" sz="2000" b="1" dirty="0" smtClean="0">
                <a:solidFill>
                  <a:srgbClr val="3506BA"/>
                </a:solidFill>
              </a:rPr>
              <a:t>fructose</a:t>
            </a:r>
            <a:r>
              <a:rPr lang="en-US" sz="2000" dirty="0" smtClean="0">
                <a:solidFill>
                  <a:srgbClr val="3506BA"/>
                </a:solidFill>
              </a:rPr>
              <a:t>                                         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ABORBED with NO DIGESTION</a:t>
            </a:r>
          </a:p>
          <a:p>
            <a:pPr algn="l"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isaccharides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algn="l">
              <a:buNone/>
            </a:pPr>
            <a:r>
              <a:rPr lang="en-US" sz="2000" b="1" dirty="0">
                <a:solidFill>
                  <a:srgbClr val="3506BA"/>
                </a:solidFill>
              </a:rPr>
              <a:t>S</a:t>
            </a:r>
            <a:r>
              <a:rPr lang="en-US" sz="2000" b="1" dirty="0" smtClean="0">
                <a:solidFill>
                  <a:srgbClr val="3506BA"/>
                </a:solidFill>
              </a:rPr>
              <a:t>ucrose</a:t>
            </a:r>
            <a:r>
              <a:rPr lang="en-US" sz="2000" dirty="0" smtClean="0">
                <a:solidFill>
                  <a:srgbClr val="3506BA"/>
                </a:solidFill>
              </a:rPr>
              <a:t>, </a:t>
            </a:r>
            <a:r>
              <a:rPr lang="en-US" sz="2000" b="1" dirty="0" smtClean="0">
                <a:solidFill>
                  <a:srgbClr val="3506BA"/>
                </a:solidFill>
              </a:rPr>
              <a:t>lactose</a:t>
            </a:r>
            <a:r>
              <a:rPr lang="en-US" sz="2000" dirty="0" smtClean="0">
                <a:solidFill>
                  <a:srgbClr val="3506BA"/>
                </a:solidFill>
              </a:rPr>
              <a:t> &amp; </a:t>
            </a:r>
            <a:r>
              <a:rPr lang="en-US" sz="2000" b="1" dirty="0" smtClean="0">
                <a:solidFill>
                  <a:srgbClr val="3506BA"/>
                </a:solidFill>
              </a:rPr>
              <a:t>maltose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DIGESTED  into </a:t>
            </a:r>
            <a:r>
              <a:rPr lang="en-US" sz="2000" dirty="0" err="1" smtClean="0">
                <a:solidFill>
                  <a:srgbClr val="3506BA"/>
                </a:solidFill>
              </a:rPr>
              <a:t>monosaccharides</a:t>
            </a:r>
            <a:r>
              <a:rPr lang="en-US" sz="2000" dirty="0" smtClean="0">
                <a:solidFill>
                  <a:srgbClr val="3506BA"/>
                </a:solidFill>
              </a:rPr>
              <a:t> </a:t>
            </a:r>
          </a:p>
          <a:p>
            <a:pPr algn="l"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olysaccharides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algn="l">
              <a:buNone/>
            </a:pPr>
            <a:r>
              <a:rPr lang="en-US" sz="2000" dirty="0">
                <a:solidFill>
                  <a:srgbClr val="3506BA"/>
                </a:solidFill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    </a:t>
            </a:r>
            <a:r>
              <a:rPr lang="en-US" sz="2000" b="1" dirty="0" smtClean="0">
                <a:solidFill>
                  <a:srgbClr val="3506BA"/>
                </a:solidFill>
              </a:rPr>
              <a:t>Starch</a:t>
            </a:r>
            <a:r>
              <a:rPr lang="en-US" sz="2000" dirty="0" smtClean="0">
                <a:solidFill>
                  <a:srgbClr val="3506BA"/>
                </a:solidFill>
              </a:rPr>
              <a:t> (plant source e.g. rice, potato, flour) &amp; </a:t>
            </a:r>
            <a:r>
              <a:rPr lang="en-US" sz="2000" b="1" dirty="0" smtClean="0">
                <a:solidFill>
                  <a:srgbClr val="3506BA"/>
                </a:solidFill>
              </a:rPr>
              <a:t>glycogen</a:t>
            </a:r>
            <a:r>
              <a:rPr lang="en-US" sz="2000" dirty="0" smtClean="0">
                <a:solidFill>
                  <a:srgbClr val="3506BA"/>
                </a:solidFill>
              </a:rPr>
              <a:t> (animal source)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DIGESTED into monosaccharaides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                                   </a:t>
            </a:r>
          </a:p>
          <a:p>
            <a:pPr algn="ctr">
              <a:buNone/>
            </a:pPr>
            <a:r>
              <a:rPr lang="en-US" sz="2000" b="1" dirty="0" smtClean="0">
                <a:solidFill>
                  <a:srgbClr val="3506BA"/>
                </a:solidFill>
              </a:rPr>
              <a:t>Cellulose</a:t>
            </a:r>
            <a:r>
              <a:rPr lang="en-US" sz="2000" dirty="0" smtClean="0">
                <a:solidFill>
                  <a:srgbClr val="3506BA"/>
                </a:solidFill>
              </a:rPr>
              <a:t> (fibers of vegetables &amp; fruits)</a:t>
            </a:r>
          </a:p>
          <a:p>
            <a:pPr algn="ctr">
              <a:buNone/>
            </a:pPr>
            <a:r>
              <a:rPr lang="en-US" sz="2000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DIGESTED </a:t>
            </a:r>
          </a:p>
          <a:p>
            <a:pPr algn="l">
              <a:buNone/>
            </a:pPr>
            <a:endParaRPr lang="en-US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79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7620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en-US" b="1" u="sng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en-US" b="1" u="sng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en-US" b="1" u="sng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bsorption of amino acids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en-US" b="1" u="sng" dirty="0" smtClean="0">
                <a:solidFill>
                  <a:srgbClr val="0070C0"/>
                </a:solidFill>
                <a:latin typeface="Cambria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1523999"/>
          </a:xfrm>
          <a:ln>
            <a:noFill/>
          </a:ln>
        </p:spPr>
        <p:txBody>
          <a:bodyPr/>
          <a:lstStyle/>
          <a:p>
            <a:pPr algn="l" rtl="0"/>
            <a:r>
              <a:rPr lang="en-US" sz="2400" b="1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Free </a:t>
            </a:r>
            <a:r>
              <a:rPr lang="en-US" sz="2400" b="1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amino acids </a:t>
            </a:r>
            <a:r>
              <a:rPr lang="en-US" sz="2400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are taken up into the small intestinal cells by </a:t>
            </a:r>
            <a:r>
              <a:rPr lang="en-US" sz="24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sodium-dependent transport system</a:t>
            </a:r>
            <a:r>
              <a:rPr lang="en-US" sz="24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 algn="l" rtl="0"/>
            <a:r>
              <a:rPr lang="en-US" sz="2400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Amino </a:t>
            </a:r>
            <a:r>
              <a:rPr lang="en-US" sz="2400" dirty="0" smtClean="0">
                <a:solidFill>
                  <a:srgbClr val="3506BA"/>
                </a:solidFill>
                <a:latin typeface="Arial" pitchFamily="34" charset="0"/>
                <a:cs typeface="Arial" pitchFamily="34" charset="0"/>
              </a:rPr>
              <a:t>acids are taken via blood to the liver</a:t>
            </a:r>
            <a:endParaRPr lang="en-US" sz="2400" dirty="0">
              <a:solidFill>
                <a:srgbClr val="3506B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19400"/>
            <a:ext cx="5867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06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3">
              <a:lumMod val="20000"/>
              <a:lumOff val="80000"/>
            </a:schemeClr>
          </a:solidFill>
          <a:ln w="12700"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Abnormalities in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Protein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igestion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219200"/>
          </a:xfr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individuals with a deficiency in pancreatic secretion (for example, due to chronic pancreatitis, cystic </a:t>
            </a: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fibrosis or </a:t>
            </a:r>
            <a:r>
              <a:rPr lang="en-US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surgical removal of the </a:t>
            </a:r>
            <a:r>
              <a:rPr lang="en-U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pancreas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5530850"/>
            <a:ext cx="8305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abnormal 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increase of lipids (steatorrhea) and undigested protein in the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feces</a:t>
            </a:r>
            <a:endParaRPr lang="en-US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4038600"/>
            <a:ext cx="822960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Incomplete digestion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&amp; absorption 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fat &amp; protein 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886200" y="3276600"/>
            <a:ext cx="1066800" cy="457200"/>
          </a:xfrm>
          <a:prstGeom prst="down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3886200" y="4876800"/>
            <a:ext cx="1066800" cy="457200"/>
          </a:xfrm>
          <a:prstGeom prst="down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57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944562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igestion of Carbohydrates of Diet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3505200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outh</a:t>
            </a:r>
          </a:p>
          <a:p>
            <a:pPr algn="l">
              <a:buNone/>
            </a:pPr>
            <a:r>
              <a:rPr lang="en-US" sz="1800" dirty="0" smtClean="0">
                <a:solidFill>
                  <a:srgbClr val="3506BA"/>
                </a:solidFill>
              </a:rPr>
              <a:t>The major dietary polysaccharides are of plant (</a:t>
            </a:r>
            <a:r>
              <a:rPr lang="en-US" sz="1800" b="1" i="1" u="sng" dirty="0" smtClean="0">
                <a:solidFill>
                  <a:srgbClr val="3506BA"/>
                </a:solidFill>
              </a:rPr>
              <a:t>starch</a:t>
            </a:r>
            <a:r>
              <a:rPr lang="en-US" sz="1800" dirty="0" smtClean="0">
                <a:solidFill>
                  <a:srgbClr val="3506BA"/>
                </a:solidFill>
              </a:rPr>
              <a:t>, composed of amylose &amp; amylopectin)  &amp; animal (</a:t>
            </a:r>
            <a:r>
              <a:rPr lang="en-US" sz="1800" b="1" i="1" u="sng" dirty="0" smtClean="0">
                <a:solidFill>
                  <a:srgbClr val="3506BA"/>
                </a:solidFill>
              </a:rPr>
              <a:t>glycogen</a:t>
            </a:r>
            <a:r>
              <a:rPr lang="en-US" sz="1800" dirty="0" smtClean="0">
                <a:solidFill>
                  <a:srgbClr val="3506BA"/>
                </a:solidFill>
              </a:rPr>
              <a:t>) origin.</a:t>
            </a:r>
          </a:p>
          <a:p>
            <a:pPr algn="l">
              <a:buNone/>
            </a:pPr>
            <a:endParaRPr lang="en-US" sz="1800" dirty="0" smtClean="0">
              <a:solidFill>
                <a:srgbClr val="3506BA"/>
              </a:solidFill>
            </a:endParaRPr>
          </a:p>
          <a:p>
            <a:pPr algn="l">
              <a:buNone/>
            </a:pPr>
            <a:r>
              <a:rPr lang="en-US" sz="1800" dirty="0" smtClean="0">
                <a:solidFill>
                  <a:srgbClr val="3506BA"/>
                </a:solidFill>
              </a:rPr>
              <a:t>During mastication,  the enzyme </a:t>
            </a:r>
            <a:r>
              <a:rPr lang="en-US" sz="18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salivary </a:t>
            </a:r>
            <a:r>
              <a:rPr lang="en-US" sz="18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n-US" sz="1800" b="1" i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-amylase </a:t>
            </a:r>
            <a:r>
              <a:rPr lang="en-US" sz="1800" dirty="0" smtClean="0">
                <a:solidFill>
                  <a:srgbClr val="3506BA"/>
                </a:solidFill>
              </a:rPr>
              <a:t>acts on dietary starch and glycogen </a:t>
            </a:r>
          </a:p>
          <a:p>
            <a:pPr>
              <a:buNone/>
            </a:pPr>
            <a:r>
              <a:rPr lang="en-US" sz="1800" dirty="0" err="1" smtClean="0">
                <a:solidFill>
                  <a:srgbClr val="3506BA"/>
                </a:solidFill>
              </a:rPr>
              <a:t>hydrolysing</a:t>
            </a:r>
            <a:r>
              <a:rPr lang="en-US" sz="1800" dirty="0" smtClean="0">
                <a:solidFill>
                  <a:srgbClr val="3506BA"/>
                </a:solidFill>
              </a:rPr>
              <a:t> some </a:t>
            </a:r>
            <a:r>
              <a:rPr lang="en-US" sz="1800" b="1" u="sng" dirty="0" smtClean="0">
                <a:solidFill>
                  <a:srgbClr val="3506BA"/>
                </a:solidFill>
                <a:latin typeface="Symbol" pitchFamily="18" charset="2"/>
              </a:rPr>
              <a:t>a </a:t>
            </a:r>
            <a:r>
              <a:rPr lang="en-US" sz="1800" b="1" u="sng" dirty="0" smtClean="0">
                <a:solidFill>
                  <a:srgbClr val="3506BA"/>
                </a:solidFill>
              </a:rPr>
              <a:t>(1-4) bonds </a:t>
            </a:r>
            <a:r>
              <a:rPr lang="en-US" sz="1800" dirty="0" smtClean="0">
                <a:solidFill>
                  <a:srgbClr val="3506BA"/>
                </a:solidFill>
              </a:rPr>
              <a:t>to give </a:t>
            </a:r>
            <a:r>
              <a:rPr lang="en-US" sz="1800" b="1" u="sng" dirty="0" err="1" smtClean="0">
                <a:solidFill>
                  <a:srgbClr val="3506BA"/>
                </a:solidFill>
              </a:rPr>
              <a:t>dexrtin</a:t>
            </a:r>
            <a:r>
              <a:rPr lang="en-US" sz="1800" u="sng" dirty="0" smtClean="0">
                <a:solidFill>
                  <a:srgbClr val="3506BA"/>
                </a:solidFill>
              </a:rPr>
              <a:t> </a:t>
            </a:r>
            <a:r>
              <a:rPr lang="en-US" sz="1800" dirty="0">
                <a:solidFill>
                  <a:srgbClr val="3506BA"/>
                </a:solidFill>
              </a:rPr>
              <a:t>Salivary </a:t>
            </a:r>
            <a:r>
              <a:rPr lang="en-US" sz="1800" dirty="0">
                <a:solidFill>
                  <a:srgbClr val="3506BA"/>
                </a:solidFill>
                <a:latin typeface="Symbol" pitchFamily="18" charset="2"/>
              </a:rPr>
              <a:t>a</a:t>
            </a:r>
            <a:r>
              <a:rPr lang="en-US" sz="1800" dirty="0">
                <a:solidFill>
                  <a:srgbClr val="3506BA"/>
                </a:solidFill>
              </a:rPr>
              <a:t>-amylase action on carbohydrates </a:t>
            </a:r>
            <a:r>
              <a:rPr lang="en-US" sz="1800" b="1" u="sng" dirty="0">
                <a:solidFill>
                  <a:srgbClr val="3506BA"/>
                </a:solidFill>
              </a:rPr>
              <a:t>stops in the stomach </a:t>
            </a:r>
            <a:r>
              <a:rPr lang="en-US" sz="1800" dirty="0">
                <a:solidFill>
                  <a:srgbClr val="3506BA"/>
                </a:solidFill>
              </a:rPr>
              <a:t>as the media is </a:t>
            </a:r>
            <a:r>
              <a:rPr lang="en-US" sz="1800" dirty="0" smtClean="0">
                <a:solidFill>
                  <a:srgbClr val="3506BA"/>
                </a:solidFill>
              </a:rPr>
              <a:t>strongly acidic</a:t>
            </a:r>
            <a:r>
              <a:rPr lang="en-US" sz="1800" dirty="0">
                <a:solidFill>
                  <a:srgbClr val="3506BA"/>
                </a:solidFill>
              </a:rPr>
              <a:t>.</a:t>
            </a:r>
            <a:r>
              <a:rPr lang="en-US" sz="2400" dirty="0">
                <a:solidFill>
                  <a:srgbClr val="3506BA"/>
                </a:solidFill>
              </a:rPr>
              <a:t> </a:t>
            </a:r>
          </a:p>
          <a:p>
            <a:pPr algn="l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N.B</a:t>
            </a:r>
            <a:r>
              <a:rPr lang="en-US" sz="1800" dirty="0" smtClean="0">
                <a:solidFill>
                  <a:srgbClr val="FF0000"/>
                </a:solidFill>
              </a:rPr>
              <a:t>. </a:t>
            </a:r>
            <a:r>
              <a:rPr lang="en-US" sz="1800" dirty="0" smtClean="0">
                <a:solidFill>
                  <a:srgbClr val="3506BA"/>
                </a:solidFill>
              </a:rPr>
              <a:t>humans do </a:t>
            </a:r>
            <a:r>
              <a:rPr lang="en-US" sz="1800" b="1" u="sng" dirty="0" smtClean="0">
                <a:solidFill>
                  <a:srgbClr val="3506BA"/>
                </a:solidFill>
              </a:rPr>
              <a:t>no</a:t>
            </a:r>
            <a:r>
              <a:rPr lang="en-US" sz="1800" dirty="0" smtClean="0">
                <a:solidFill>
                  <a:srgbClr val="3506BA"/>
                </a:solidFill>
              </a:rPr>
              <a:t>t have </a:t>
            </a:r>
            <a:r>
              <a:rPr lang="en-US" sz="1800" dirty="0" smtClean="0">
                <a:solidFill>
                  <a:srgbClr val="3506BA"/>
                </a:solidFill>
                <a:latin typeface="Symbol" pitchFamily="18" charset="2"/>
              </a:rPr>
              <a:t>b-</a:t>
            </a:r>
            <a:r>
              <a:rPr lang="en-US" sz="1800" dirty="0" smtClean="0">
                <a:solidFill>
                  <a:srgbClr val="3506BA"/>
                </a:solidFill>
              </a:rPr>
              <a:t>amylase, so they </a:t>
            </a:r>
            <a:r>
              <a:rPr lang="en-US" sz="1800" b="1" i="1" u="sng" dirty="0" smtClean="0">
                <a:solidFill>
                  <a:srgbClr val="3506BA"/>
                </a:solidFill>
              </a:rPr>
              <a:t>can not </a:t>
            </a:r>
            <a:r>
              <a:rPr lang="en-US" sz="1800" b="1" i="1" dirty="0" smtClean="0">
                <a:solidFill>
                  <a:srgbClr val="3506BA"/>
                </a:solidFill>
              </a:rPr>
              <a:t>digest cellulose</a:t>
            </a:r>
            <a:r>
              <a:rPr lang="en-US" sz="1800" dirty="0" smtClean="0">
                <a:solidFill>
                  <a:srgbClr val="3506BA"/>
                </a:solidFill>
              </a:rPr>
              <a:t>, which is a </a:t>
            </a:r>
            <a:r>
              <a:rPr lang="en-US" sz="1800" dirty="0" err="1" smtClean="0">
                <a:solidFill>
                  <a:srgbClr val="3506BA"/>
                </a:solidFill>
              </a:rPr>
              <a:t>carbohydate</a:t>
            </a:r>
            <a:r>
              <a:rPr lang="en-US" sz="1800" dirty="0" smtClean="0">
                <a:solidFill>
                  <a:srgbClr val="3506BA"/>
                </a:solidFill>
              </a:rPr>
              <a:t>  of plant origin containing </a:t>
            </a:r>
            <a:r>
              <a:rPr lang="en-US" sz="1800" dirty="0" smtClean="0">
                <a:solidFill>
                  <a:srgbClr val="3506BA"/>
                </a:solidFill>
                <a:latin typeface="Symbol" pitchFamily="18" charset="2"/>
              </a:rPr>
              <a:t>b</a:t>
            </a:r>
            <a:r>
              <a:rPr lang="en-US" sz="1800" dirty="0" smtClean="0">
                <a:solidFill>
                  <a:srgbClr val="3506BA"/>
                </a:solidFill>
              </a:rPr>
              <a:t>(1-4) </a:t>
            </a:r>
            <a:r>
              <a:rPr lang="en-US" sz="1800" dirty="0" err="1" smtClean="0">
                <a:solidFill>
                  <a:srgbClr val="3506BA"/>
                </a:solidFill>
              </a:rPr>
              <a:t>glycosidic</a:t>
            </a:r>
            <a:r>
              <a:rPr lang="en-US" sz="1800" dirty="0" smtClean="0">
                <a:solidFill>
                  <a:srgbClr val="3506BA"/>
                </a:solidFill>
              </a:rPr>
              <a:t> bonds between glucose molecules.</a:t>
            </a:r>
          </a:p>
          <a:p>
            <a:pPr algn="l">
              <a:buNone/>
            </a:pPr>
            <a:endParaRPr lang="en-US" sz="1800" dirty="0" smtClean="0">
              <a:solidFill>
                <a:srgbClr val="3506BA"/>
              </a:solidFill>
            </a:endParaRPr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457200" y="4572001"/>
            <a:ext cx="8229600" cy="175259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endParaRPr lang="en-US" sz="1200" dirty="0" smtClean="0">
              <a:solidFill>
                <a:srgbClr val="C00000"/>
              </a:solidFill>
            </a:endParaRPr>
          </a:p>
          <a:p>
            <a:pPr algn="ctr">
              <a:buFont typeface="Arial" pitchFamily="34" charset="0"/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In the Lumen of small intestine</a:t>
            </a:r>
          </a:p>
          <a:p>
            <a:pPr>
              <a:buFont typeface="Arial" pitchFamily="34" charset="0"/>
              <a:buNone/>
            </a:pPr>
            <a:r>
              <a:rPr lang="en-US" sz="2000" b="1" i="1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Pancreatic bicarbonate</a:t>
            </a: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neutralizes the acidic juice of stomach.</a:t>
            </a:r>
          </a:p>
          <a:p>
            <a:pPr>
              <a:buFont typeface="Arial" pitchFamily="34" charset="0"/>
              <a:buNone/>
            </a:pPr>
            <a:endParaRPr lang="en-US" sz="1000" dirty="0" smtClean="0">
              <a:solidFill>
                <a:srgbClr val="3506BA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sz="2000" b="1" i="1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pancreatic </a:t>
            </a:r>
            <a:r>
              <a:rPr lang="en-US" sz="2000" b="1" i="1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n-US" sz="2000" b="1" i="1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-amylase </a:t>
            </a:r>
            <a:r>
              <a:rPr lang="en-US" sz="2000" dirty="0" smtClean="0">
                <a:solidFill>
                  <a:srgbClr val="3506BA"/>
                </a:solidFill>
              </a:rPr>
              <a:t>continues the process of starch and glycogen digestion</a:t>
            </a:r>
          </a:p>
          <a:p>
            <a:pPr>
              <a:buFont typeface="Arial" pitchFamily="34" charset="0"/>
              <a:buNone/>
            </a:pPr>
            <a:endParaRPr lang="en-US" sz="2000" dirty="0" smtClean="0">
              <a:solidFill>
                <a:srgbClr val="3506BA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sz="2000" b="1" dirty="0" smtClean="0">
                <a:solidFill>
                  <a:srgbClr val="3506BA"/>
                </a:solidFill>
              </a:rPr>
              <a:t>Dextrin is cleaved into </a:t>
            </a:r>
            <a:r>
              <a:rPr lang="en-US" sz="2000" b="1" u="sng" dirty="0" err="1" smtClean="0">
                <a:solidFill>
                  <a:srgbClr val="3506BA"/>
                </a:solidFill>
              </a:rPr>
              <a:t>oligosachharides</a:t>
            </a:r>
            <a:r>
              <a:rPr lang="en-US" sz="2000" b="1" dirty="0" smtClean="0">
                <a:solidFill>
                  <a:srgbClr val="3506BA"/>
                </a:solidFill>
              </a:rPr>
              <a:t> and </a:t>
            </a:r>
            <a:r>
              <a:rPr lang="en-US" sz="2000" b="1" u="sng" dirty="0" smtClean="0">
                <a:solidFill>
                  <a:srgbClr val="3506BA"/>
                </a:solidFill>
              </a:rPr>
              <a:t>disaccharides</a:t>
            </a:r>
            <a:r>
              <a:rPr lang="en-US" sz="2000" b="1" dirty="0" smtClean="0">
                <a:solidFill>
                  <a:srgbClr val="3506BA"/>
                </a:solidFill>
              </a:rPr>
              <a:t>.  </a:t>
            </a:r>
            <a:endParaRPr lang="ar-SA" sz="2000" b="1" dirty="0">
              <a:solidFill>
                <a:srgbClr val="3506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5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2400"/>
            <a:ext cx="8534400" cy="640080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At  the Mucosal Lining of </a:t>
            </a:r>
            <a:r>
              <a:rPr lang="en-U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mall </a:t>
            </a:r>
            <a:r>
              <a:rPr lang="en-U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ntestine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 of small intestine secretes two types of enzymes:</a:t>
            </a:r>
          </a:p>
          <a:p>
            <a:pPr algn="l"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Intestinal </a:t>
            </a:r>
            <a:r>
              <a:rPr 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oligosaccharidases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digest oligosaccharides into </a:t>
            </a:r>
            <a:r>
              <a:rPr lang="en-US" sz="2000" b="1" dirty="0" smtClean="0">
                <a:solidFill>
                  <a:srgbClr val="3506BA"/>
                </a:solidFill>
              </a:rPr>
              <a:t>disaccharides</a:t>
            </a:r>
            <a:r>
              <a:rPr lang="en-US" sz="2000" dirty="0" smtClean="0">
                <a:solidFill>
                  <a:srgbClr val="3506BA"/>
                </a:solidFill>
              </a:rPr>
              <a:t> &amp; </a:t>
            </a:r>
            <a:r>
              <a:rPr lang="en-US" sz="2000" b="1" dirty="0" smtClean="0">
                <a:solidFill>
                  <a:srgbClr val="3506BA"/>
                </a:solidFill>
              </a:rPr>
              <a:t>monosaccharaides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intestinal </a:t>
            </a:r>
            <a:r>
              <a:rPr 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disaccharidases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  </a:t>
            </a:r>
            <a:r>
              <a:rPr lang="en-US" sz="2000" dirty="0" smtClean="0">
                <a:solidFill>
                  <a:srgbClr val="3506BA"/>
                </a:solidFill>
              </a:rPr>
              <a:t>digest disaccharides into </a:t>
            </a:r>
            <a:r>
              <a:rPr lang="en-US" sz="2000" b="1" dirty="0" smtClean="0">
                <a:solidFill>
                  <a:srgbClr val="3506BA"/>
                </a:solidFill>
              </a:rPr>
              <a:t>monosaccharides.</a:t>
            </a:r>
          </a:p>
          <a:p>
            <a:pPr algn="l">
              <a:buNone/>
            </a:pPr>
            <a:endParaRPr lang="en-US" sz="2000" b="1" u="sng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sz="2000" b="1" u="sng" dirty="0" err="1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Disaccharidases</a:t>
            </a:r>
            <a:r>
              <a:rPr lang="en-US" sz="2000" b="1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u="sng" dirty="0" smtClean="0">
                <a:solidFill>
                  <a:srgbClr val="3506BA"/>
                </a:solidFill>
              </a:rPr>
              <a:t>are:</a:t>
            </a:r>
          </a:p>
          <a:p>
            <a:pPr algn="l">
              <a:buNone/>
            </a:pPr>
            <a:r>
              <a:rPr lang="en-US" sz="2000" b="1" dirty="0" err="1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Sucrase</a:t>
            </a:r>
            <a:r>
              <a:rPr lang="en-US" sz="2000" dirty="0" smtClean="0">
                <a:solidFill>
                  <a:srgbClr val="3506BA"/>
                </a:solidFill>
              </a:rPr>
              <a:t>: cleaves sucrose into glucose and fructose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Maltase</a:t>
            </a:r>
            <a:r>
              <a:rPr lang="en-US" sz="2000" dirty="0" smtClean="0">
                <a:solidFill>
                  <a:srgbClr val="3506BA"/>
                </a:solidFill>
              </a:rPr>
              <a:t>: cleaves maltose into glucose and glucose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Lactase</a:t>
            </a:r>
            <a:r>
              <a:rPr lang="en-US" sz="2000" dirty="0" smtClean="0">
                <a:solidFill>
                  <a:srgbClr val="3506BA"/>
                </a:solidFill>
              </a:rPr>
              <a:t>: cleaves lactose into glucose and </a:t>
            </a:r>
            <a:r>
              <a:rPr lang="en-US" sz="2000" dirty="0" err="1" smtClean="0">
                <a:solidFill>
                  <a:srgbClr val="3506BA"/>
                </a:solidFill>
              </a:rPr>
              <a:t>galactose</a:t>
            </a:r>
            <a:endParaRPr lang="en-US" sz="2000" dirty="0" smtClean="0">
              <a:solidFill>
                <a:srgbClr val="3506BA"/>
              </a:solidFill>
            </a:endParaRPr>
          </a:p>
          <a:p>
            <a:pPr algn="l">
              <a:buNone/>
            </a:pPr>
            <a:endParaRPr lang="en-US" sz="2000" dirty="0" smtClean="0">
              <a:solidFill>
                <a:srgbClr val="3506BA"/>
              </a:solidFill>
            </a:endParaRPr>
          </a:p>
          <a:p>
            <a:pPr algn="l">
              <a:buNone/>
            </a:pPr>
            <a:endParaRPr lang="en-US" sz="2000" dirty="0" smtClean="0">
              <a:solidFill>
                <a:srgbClr val="3506BA"/>
              </a:solidFill>
            </a:endParaRPr>
          </a:p>
          <a:p>
            <a:pPr algn="l">
              <a:buNone/>
            </a:pPr>
            <a:r>
              <a:rPr lang="en-US" sz="2000" b="1" i="1" u="sng" dirty="0" smtClean="0">
                <a:solidFill>
                  <a:srgbClr val="3506BA"/>
                </a:solidFill>
              </a:rPr>
              <a:t>Finally</a:t>
            </a:r>
            <a:r>
              <a:rPr lang="en-US" sz="2000" dirty="0" smtClean="0">
                <a:solidFill>
                  <a:srgbClr val="3506BA"/>
                </a:solidFill>
              </a:rPr>
              <a:t>, most carbohydrates of diet (polysaccharides &amp; disaccharides) are hydrolysed (digested)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into </a:t>
            </a:r>
            <a:r>
              <a:rPr lang="en-US" sz="2000" dirty="0" err="1" smtClean="0">
                <a:solidFill>
                  <a:srgbClr val="3506BA"/>
                </a:solidFill>
              </a:rPr>
              <a:t>monosaccarides</a:t>
            </a:r>
            <a:r>
              <a:rPr lang="en-US" sz="2000" dirty="0" smtClean="0">
                <a:solidFill>
                  <a:srgbClr val="3506BA"/>
                </a:solidFill>
              </a:rPr>
              <a:t> (mainly glucose, fructose &amp; </a:t>
            </a:r>
            <a:r>
              <a:rPr lang="en-US" sz="2000" dirty="0" err="1" smtClean="0">
                <a:solidFill>
                  <a:srgbClr val="3506BA"/>
                </a:solidFill>
              </a:rPr>
              <a:t>galactose</a:t>
            </a:r>
            <a:r>
              <a:rPr lang="en-US" sz="2000" dirty="0" smtClean="0">
                <a:solidFill>
                  <a:srgbClr val="3506BA"/>
                </a:solidFill>
              </a:rPr>
              <a:t>).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Only </a:t>
            </a:r>
            <a:r>
              <a:rPr lang="en-US" sz="2000" dirty="0" err="1" smtClean="0">
                <a:solidFill>
                  <a:srgbClr val="3506BA"/>
                </a:solidFill>
              </a:rPr>
              <a:t>monosaccharides</a:t>
            </a:r>
            <a:r>
              <a:rPr lang="en-US" sz="2000" dirty="0" smtClean="0">
                <a:solidFill>
                  <a:srgbClr val="3506BA"/>
                </a:solidFill>
              </a:rPr>
              <a:t>  are absorbed ---- to blood</a:t>
            </a:r>
          </a:p>
          <a:p>
            <a:pPr algn="l">
              <a:buNone/>
            </a:pPr>
            <a:endParaRPr lang="en-US" sz="2000" dirty="0" smtClean="0">
              <a:solidFill>
                <a:srgbClr val="3506BA"/>
              </a:solidFill>
            </a:endParaRPr>
          </a:p>
          <a:p>
            <a:pPr algn="l">
              <a:buNone/>
            </a:pP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Cellulose</a:t>
            </a:r>
            <a:r>
              <a:rPr lang="en-US" sz="2000" dirty="0" smtClean="0">
                <a:solidFill>
                  <a:srgbClr val="3506BA"/>
                </a:solidFill>
              </a:rPr>
              <a:t> of diet (in fibers of vegetables &amp; fruits) are </a:t>
            </a:r>
            <a:r>
              <a:rPr lang="en-US" sz="2000" b="1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digested.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09800"/>
            <a:ext cx="2562225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482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DR.SHERIF\My Documents\lippincot photos\c07\07_01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 l="21358" r="17744" b="3809"/>
          <a:stretch/>
        </p:blipFill>
        <p:spPr bwMode="auto">
          <a:xfrm>
            <a:off x="1295400" y="990600"/>
            <a:ext cx="6705600" cy="5299365"/>
          </a:xfrm>
          <a:prstGeom prst="rect">
            <a:avLst/>
          </a:prstGeom>
          <a:noFill/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Digestion of Carbohydrates of Diet</a:t>
            </a:r>
            <a:endParaRPr lang="ar-SA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036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10200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pPr algn="l">
              <a:buNone/>
            </a:pP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From lumen to inside cells: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Only monosaccharaides are absorbed in the small intestine</a:t>
            </a:r>
          </a:p>
          <a:p>
            <a:pPr algn="l">
              <a:buNone/>
            </a:pPr>
            <a:endParaRPr lang="en-US" sz="2000" dirty="0" smtClean="0">
              <a:solidFill>
                <a:srgbClr val="3506BA"/>
              </a:solidFill>
            </a:endParaRP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- The </a:t>
            </a:r>
            <a:r>
              <a:rPr lang="en-US" sz="2000" b="1" dirty="0" smtClean="0">
                <a:solidFill>
                  <a:srgbClr val="3506BA"/>
                </a:solidFill>
              </a:rPr>
              <a:t>duodenum</a:t>
            </a:r>
            <a:r>
              <a:rPr lang="en-US" sz="2000" dirty="0" smtClean="0">
                <a:solidFill>
                  <a:srgbClr val="3506BA"/>
                </a:solidFill>
              </a:rPr>
              <a:t> and </a:t>
            </a:r>
            <a:r>
              <a:rPr lang="en-US" sz="2000" b="1" dirty="0" smtClean="0">
                <a:solidFill>
                  <a:srgbClr val="3506BA"/>
                </a:solidFill>
              </a:rPr>
              <a:t>upper jejunum </a:t>
            </a:r>
            <a:r>
              <a:rPr lang="en-US" sz="2000" dirty="0" smtClean="0">
                <a:solidFill>
                  <a:srgbClr val="3506BA"/>
                </a:solidFill>
              </a:rPr>
              <a:t>absorb the bulk of the dietary sugars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- Insulin hormone is </a:t>
            </a:r>
            <a:r>
              <a:rPr lang="en-US" sz="2000" u="sng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 smtClean="0">
                <a:solidFill>
                  <a:srgbClr val="3506BA"/>
                </a:solidFill>
              </a:rPr>
              <a:t> required for uptake of glucose by intestinal cells.</a:t>
            </a:r>
          </a:p>
          <a:p>
            <a:pPr algn="l">
              <a:buNone/>
            </a:pPr>
            <a:endParaRPr lang="en-US" sz="1400" b="1" dirty="0" smtClean="0">
              <a:solidFill>
                <a:srgbClr val="3506BA"/>
              </a:solidFill>
            </a:endParaRPr>
          </a:p>
          <a:p>
            <a:pPr algn="l">
              <a:buNone/>
            </a:pPr>
            <a:r>
              <a:rPr lang="en-US" sz="2000" b="1" dirty="0" err="1" smtClean="0">
                <a:solidFill>
                  <a:srgbClr val="3506BA"/>
                </a:solidFill>
              </a:rPr>
              <a:t>i</a:t>
            </a:r>
            <a:r>
              <a:rPr lang="en-US" sz="2000" b="1" dirty="0" smtClean="0">
                <a:solidFill>
                  <a:srgbClr val="3506BA"/>
                </a:solidFill>
              </a:rPr>
              <a:t>-     </a:t>
            </a:r>
            <a:r>
              <a:rPr lang="en-US" sz="2000" b="1" dirty="0" err="1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Galactose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&amp; </a:t>
            </a: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glucose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are transported into the mucosal cells by an active energy requiring process that requires the concurrent uptake of sodium ions.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       The transport protein is the </a:t>
            </a:r>
            <a:r>
              <a:rPr lang="en-US" sz="2000" b="1" dirty="0" smtClean="0">
                <a:solidFill>
                  <a:srgbClr val="3506BA"/>
                </a:solidFill>
              </a:rPr>
              <a:t>sodium dependent glucose cotransporter-1 </a:t>
            </a:r>
          </a:p>
          <a:p>
            <a:pPr algn="l">
              <a:buNone/>
            </a:pPr>
            <a:endParaRPr lang="en-US" sz="1500" dirty="0" smtClean="0">
              <a:solidFill>
                <a:srgbClr val="3506BA"/>
              </a:solidFill>
            </a:endParaRPr>
          </a:p>
          <a:p>
            <a:pPr algn="l">
              <a:buNone/>
            </a:pPr>
            <a:r>
              <a:rPr lang="en-US" sz="2000" b="1" dirty="0" smtClean="0">
                <a:solidFill>
                  <a:srgbClr val="3506BA"/>
                </a:solidFill>
              </a:rPr>
              <a:t>Ii-    </a:t>
            </a: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Fructose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3506BA"/>
                </a:solidFill>
              </a:rPr>
              <a:t>absorption requires a </a:t>
            </a:r>
            <a:r>
              <a:rPr lang="en-US" sz="2000" b="1" dirty="0" smtClean="0">
                <a:solidFill>
                  <a:srgbClr val="3506BA"/>
                </a:solidFill>
              </a:rPr>
              <a:t>sodium-independent transporter </a:t>
            </a:r>
            <a:r>
              <a:rPr lang="en-US" sz="2000" dirty="0" smtClean="0">
                <a:solidFill>
                  <a:srgbClr val="3506BA"/>
                </a:solidFill>
              </a:rPr>
              <a:t>(</a:t>
            </a:r>
            <a:r>
              <a:rPr lang="en-US" sz="2000" b="1" dirty="0" smtClean="0">
                <a:solidFill>
                  <a:srgbClr val="3506BA"/>
                </a:solidFill>
              </a:rPr>
              <a:t>GLUG-5</a:t>
            </a:r>
            <a:r>
              <a:rPr lang="en-US" sz="2000" dirty="0" smtClean="0">
                <a:solidFill>
                  <a:srgbClr val="3506BA"/>
                </a:solidFill>
              </a:rPr>
              <a:t>) for  its absorption (energy is 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 smtClean="0">
                <a:solidFill>
                  <a:srgbClr val="3506BA"/>
                </a:solidFill>
              </a:rPr>
              <a:t> required)</a:t>
            </a:r>
          </a:p>
          <a:p>
            <a:pPr algn="l"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From inside cells into blood:</a:t>
            </a:r>
          </a:p>
          <a:p>
            <a:pPr algn="l">
              <a:buNone/>
            </a:pP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Glucose, </a:t>
            </a:r>
            <a:r>
              <a:rPr lang="en-US" sz="2000" b="1" dirty="0" err="1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galactose</a:t>
            </a: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fructose </a:t>
            </a:r>
            <a:r>
              <a:rPr lang="en-US" sz="2000" dirty="0" smtClean="0">
                <a:solidFill>
                  <a:srgbClr val="3506BA"/>
                </a:solidFill>
              </a:rPr>
              <a:t>are transported from intestinal mucosal cells into  the </a:t>
            </a: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</a:rPr>
              <a:t>portal circulation (</a:t>
            </a:r>
            <a:r>
              <a:rPr lang="en-US" sz="2000" b="1" dirty="0" smtClean="0">
                <a:solidFill>
                  <a:srgbClr val="3506BA"/>
                </a:solidFill>
              </a:rPr>
              <a:t>blood</a:t>
            </a:r>
            <a:r>
              <a:rPr lang="en-US" sz="2000" dirty="0" smtClean="0">
                <a:solidFill>
                  <a:srgbClr val="3506BA"/>
                </a:solidFill>
              </a:rPr>
              <a:t>) by  </a:t>
            </a:r>
            <a:r>
              <a:rPr lang="en-US" sz="2000" b="1" dirty="0" smtClean="0">
                <a:solidFill>
                  <a:srgbClr val="3506BA"/>
                </a:solidFill>
              </a:rPr>
              <a:t>GLUT-2  transporter. </a:t>
            </a:r>
            <a:r>
              <a:rPr lang="en-US" sz="2000" dirty="0" smtClean="0">
                <a:solidFill>
                  <a:srgbClr val="3506BA"/>
                </a:solidFill>
              </a:rPr>
              <a:t>(energy is </a:t>
            </a: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 smtClean="0">
                <a:solidFill>
                  <a:srgbClr val="3506BA"/>
                </a:solidFill>
              </a:rPr>
              <a:t> required)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 NB Insulin is not required for the uptake of glucose by intestinal cells? T/F why?</a:t>
            </a:r>
            <a:endParaRPr lang="ar-SA" sz="2400" b="1" dirty="0">
              <a:solidFill>
                <a:srgbClr val="00B05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Absorption of Monosaccharaides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59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83"/>
          <a:stretch/>
        </p:blipFill>
        <p:spPr bwMode="auto">
          <a:xfrm>
            <a:off x="685800" y="381000"/>
            <a:ext cx="7848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15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8305800" cy="7620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Disaccharidase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Deficiencies</a:t>
            </a:r>
            <a:endParaRPr lang="ar-SA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143000"/>
            <a:ext cx="5715000" cy="5105400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endParaRPr lang="en-US" sz="20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eficiency of a disaccharidase of the intestinal mucosa causes:</a:t>
            </a:r>
          </a:p>
          <a:p>
            <a:pPr algn="l">
              <a:buNone/>
            </a:pPr>
            <a:r>
              <a:rPr lang="en-US" sz="2000" dirty="0" smtClean="0"/>
              <a:t>1- The disaccharide is </a:t>
            </a:r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000" dirty="0" smtClean="0"/>
              <a:t> digested to     monosaccharaide.</a:t>
            </a:r>
          </a:p>
          <a:p>
            <a:pPr algn="l">
              <a:buNone/>
            </a:pPr>
            <a:r>
              <a:rPr lang="en-US" sz="2000" dirty="0" smtClean="0"/>
              <a:t>2- The </a:t>
            </a:r>
            <a:r>
              <a:rPr lang="en-US" sz="2000" b="1" dirty="0" smtClean="0"/>
              <a:t>undigested disaccharide </a:t>
            </a:r>
            <a:r>
              <a:rPr lang="en-US" sz="2000" dirty="0" smtClean="0"/>
              <a:t>passes</a:t>
            </a:r>
            <a:r>
              <a:rPr lang="en-US" sz="2000" b="1" dirty="0" smtClean="0"/>
              <a:t> </a:t>
            </a:r>
            <a:r>
              <a:rPr lang="en-US" sz="2000" dirty="0" smtClean="0"/>
              <a:t>into </a:t>
            </a:r>
          </a:p>
          <a:p>
            <a:pPr algn="l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the large intestine </a:t>
            </a:r>
          </a:p>
          <a:p>
            <a:pPr algn="l">
              <a:buNone/>
            </a:pPr>
            <a:r>
              <a:rPr lang="en-US" sz="2000" dirty="0"/>
              <a:t>3</a:t>
            </a:r>
            <a:r>
              <a:rPr lang="en-US" sz="2000" dirty="0" smtClean="0"/>
              <a:t>- In large intestine, disaccharides which are </a:t>
            </a:r>
          </a:p>
          <a:p>
            <a:pPr algn="l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dirty="0" err="1" smtClean="0"/>
              <a:t>osmotically</a:t>
            </a:r>
            <a:r>
              <a:rPr lang="en-US" sz="2000" dirty="0" smtClean="0"/>
              <a:t> active draw water from the </a:t>
            </a:r>
          </a:p>
          <a:p>
            <a:pPr algn="l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mucosa into the large intestine lumen</a:t>
            </a:r>
          </a:p>
          <a:p>
            <a:pPr algn="l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causing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osmotic diarrhea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dirty="0" smtClean="0"/>
              <a:t>4- Diarrhea</a:t>
            </a:r>
            <a:r>
              <a:rPr lang="en-US" sz="2000" b="1" dirty="0" smtClean="0"/>
              <a:t> </a:t>
            </a:r>
            <a:r>
              <a:rPr lang="en-US" sz="2000" dirty="0" smtClean="0"/>
              <a:t>is increased by the fermentation 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of the remaining carbohydrates to 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two- and three-carbon compounds which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are also, osmotically active. </a:t>
            </a:r>
          </a:p>
          <a:p>
            <a:pPr algn="l">
              <a:buNone/>
            </a:pPr>
            <a:r>
              <a:rPr lang="en-US" sz="2000" dirty="0" smtClean="0"/>
              <a:t>5- Large volumes of CO2 and H2 gases cause </a:t>
            </a:r>
          </a:p>
          <a:p>
            <a:pPr algn="l">
              <a:buNone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abdominal cramps </a:t>
            </a:r>
            <a:r>
              <a:rPr lang="en-US" sz="2000" dirty="0" smtClean="0"/>
              <a:t>and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flatulence</a:t>
            </a:r>
            <a:r>
              <a:rPr lang="en-US" sz="2000" dirty="0" smtClean="0"/>
              <a:t>. </a:t>
            </a:r>
            <a:endParaRPr lang="ar-SA" sz="2000" dirty="0"/>
          </a:p>
        </p:txBody>
      </p:sp>
      <p:pic>
        <p:nvPicPr>
          <p:cNvPr id="4" name="Picture 2" descr="C:\Documents and Settings\DR.SHERIF\My Documents\lippincot photos\c07\07_011.jpg"/>
          <p:cNvPicPr>
            <a:picLocks noChangeAspect="1" noChangeArrowheads="1"/>
          </p:cNvPicPr>
          <p:nvPr/>
        </p:nvPicPr>
        <p:blipFill rotWithShape="1">
          <a:blip r:embed="rId3"/>
          <a:srcRect l="17140" t="2657" r="13114" b="14825"/>
          <a:stretch/>
        </p:blipFill>
        <p:spPr bwMode="auto">
          <a:xfrm>
            <a:off x="6096000" y="1219200"/>
            <a:ext cx="2743200" cy="4876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298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914400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Disaccharides Deficiencies </a:t>
            </a:r>
            <a:r>
              <a:rPr lang="en-US" sz="2000" dirty="0" smtClean="0">
                <a:solidFill>
                  <a:srgbClr val="FF0000"/>
                </a:solidFill>
              </a:rPr>
              <a:t>cont.</a:t>
            </a:r>
            <a:endParaRPr lang="ar-SA" sz="20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678363"/>
          </a:xfrm>
          <a:ln>
            <a:noFill/>
          </a:ln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deficiency of enzymes:</a:t>
            </a:r>
          </a:p>
          <a:p>
            <a:pPr algn="l">
              <a:buNone/>
            </a:pPr>
            <a:endParaRPr lang="en-US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</a:t>
            </a: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Hereditary deficiencies of a disaccharidase deficiency</a:t>
            </a:r>
          </a:p>
          <a:p>
            <a:pPr algn="l">
              <a:buNone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For example:</a:t>
            </a:r>
          </a:p>
          <a:p>
            <a:pPr algn="l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Lactose intolerance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>
              <a:buNone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Inability to digest lactose of milk due to deficiency of lactase enzyme</a:t>
            </a:r>
          </a:p>
          <a:p>
            <a:pPr algn="l">
              <a:buNone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So, diarrhea will occur on ingestion of milk or milk products</a:t>
            </a:r>
          </a:p>
          <a:p>
            <a:pPr algn="l">
              <a:buNone/>
            </a:pP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For infants (up to two years old): are treated by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lactose-free milk</a:t>
            </a:r>
          </a:p>
          <a:p>
            <a:pPr algn="l">
              <a:buNone/>
            </a:pPr>
            <a:endParaRPr lang="en-US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>
              <a:buNone/>
            </a:pPr>
            <a:r>
              <a:rPr lang="en-US" sz="2000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sz="2000" b="1" dirty="0" smtClean="0">
                <a:solidFill>
                  <a:srgbClr val="3506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diseases or drugs that injure the mucosa of the small intestine</a:t>
            </a:r>
          </a:p>
          <a:p>
            <a:pPr algn="l">
              <a:buNone/>
            </a:pPr>
            <a:endParaRPr lang="en-US" sz="2000" dirty="0" smtClean="0"/>
          </a:p>
          <a:p>
            <a:pPr algn="l">
              <a:buNone/>
            </a:pPr>
            <a:r>
              <a:rPr lang="en-US" sz="2000" dirty="0" smtClean="0"/>
              <a:t> </a:t>
            </a:r>
          </a:p>
          <a:p>
            <a:pPr algn="l">
              <a:buNone/>
            </a:pPr>
            <a:r>
              <a:rPr lang="en-US" sz="2000" dirty="0" smtClean="0"/>
              <a:t>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80657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1223</Words>
  <Application>Microsoft Office PowerPoint</Application>
  <PresentationFormat>On-screen Show (4:3)</PresentationFormat>
  <Paragraphs>189</Paragraphs>
  <Slides>21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 Main Carbohydrates of Diet </vt:lpstr>
      <vt:lpstr>Digestion of Carbohydrates of Diet</vt:lpstr>
      <vt:lpstr>PowerPoint Presentation</vt:lpstr>
      <vt:lpstr>Overview of Digestion of Carbohydrates of Diet</vt:lpstr>
      <vt:lpstr> Absorption of Monosaccharaides  </vt:lpstr>
      <vt:lpstr>PowerPoint Presentation</vt:lpstr>
      <vt:lpstr>Disaccharidase Deficiencies</vt:lpstr>
      <vt:lpstr>Disaccharides Deficiencies cont.</vt:lpstr>
      <vt:lpstr>Digestion of Dietary Proteins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Digestion of Dietary Proteins cont. </vt:lpstr>
      <vt:lpstr>PowerPoint Presentation</vt:lpstr>
      <vt:lpstr>  Absorption of amino acids  </vt:lpstr>
      <vt:lpstr>Abnormalities in Protein Digestion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Sherif Saleh</dc:creator>
  <cp:lastModifiedBy>Jamal Younis</cp:lastModifiedBy>
  <cp:revision>48</cp:revision>
  <dcterms:created xsi:type="dcterms:W3CDTF">2013-02-16T06:41:11Z</dcterms:created>
  <dcterms:modified xsi:type="dcterms:W3CDTF">2016-08-16T10:54:11Z</dcterms:modified>
</cp:coreProperties>
</file>